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110" d="100"/>
          <a:sy n="110" d="100"/>
        </p:scale>
        <p:origin x="3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Formatvorlagen des Textmasters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5/13/2016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Kanonisierung der Bibel</a:t>
            </a:r>
          </a:p>
        </p:txBody>
      </p:sp>
      <p:sp>
        <p:nvSpPr>
          <p:cNvPr id="3" name="Untertitel 2"/>
          <p:cNvSpPr>
            <a:spLocks noGrp="1"/>
          </p:cNvSpPr>
          <p:nvPr>
            <p:ph type="subTitle" idx="1"/>
          </p:nvPr>
        </p:nvSpPr>
        <p:spPr/>
        <p:txBody>
          <a:bodyPr/>
          <a:lstStyle/>
          <a:p>
            <a:r>
              <a:rPr lang="de-DE" dirty="0"/>
              <a:t>Evangelikale Gemeinde Liesing</a:t>
            </a:r>
          </a:p>
        </p:txBody>
      </p:sp>
    </p:spTree>
    <p:extLst>
      <p:ext uri="{BB962C8B-B14F-4D97-AF65-F5344CB8AC3E}">
        <p14:creationId xmlns:p14="http://schemas.microsoft.com/office/powerpoint/2010/main" val="6952110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dirty="0"/>
              <a:t>Kanonisierung des NT</a:t>
            </a:r>
            <a:br>
              <a:rPr lang="de-AT" dirty="0"/>
            </a:br>
            <a:r>
              <a:rPr lang="de-AT" sz="3100" dirty="0"/>
              <a:t>Das äußere Zeugnis der Kanonizität des NT </a:t>
            </a:r>
            <a:endParaRPr lang="de-DE" sz="3100" dirty="0"/>
          </a:p>
        </p:txBody>
      </p:sp>
      <p:sp>
        <p:nvSpPr>
          <p:cNvPr id="3" name="Inhaltsplatzhalter 2"/>
          <p:cNvSpPr>
            <a:spLocks noGrp="1"/>
          </p:cNvSpPr>
          <p:nvPr>
            <p:ph idx="1"/>
          </p:nvPr>
        </p:nvSpPr>
        <p:spPr/>
        <p:txBody>
          <a:bodyPr/>
          <a:lstStyle/>
          <a:p>
            <a:r>
              <a:rPr lang="de-AT" dirty="0"/>
              <a:t>Zitate in Schriften der Kirchenväter (Die informellen Zeugen) </a:t>
            </a:r>
          </a:p>
          <a:p>
            <a:pPr lvl="1"/>
            <a:r>
              <a:rPr lang="de-AT" dirty="0"/>
              <a:t>Manche Kirchenväter bestätigen durch das Zitieren einzelner Schriften des NT die Autorität und Inspiration dieser Schriften</a:t>
            </a:r>
          </a:p>
          <a:p>
            <a:pPr lvl="1"/>
            <a:r>
              <a:rPr lang="de-AT" dirty="0"/>
              <a:t>Sie haben argumentiert mit diesen Schriften, sie haben sie ausgelegt und angewendet, sie haben diese Texte für all das, was sie zum Ausdruck brachten als autoritativ betrachtet</a:t>
            </a:r>
          </a:p>
          <a:p>
            <a:pPr lvl="1"/>
            <a:r>
              <a:rPr lang="de-AT" dirty="0"/>
              <a:t>Diese Zitate zeigen so, dass die Kirchenväter die entsprechenden Schriften als kanonisch akzeptierten</a:t>
            </a:r>
            <a:endParaRPr lang="de-DE" dirty="0"/>
          </a:p>
        </p:txBody>
      </p:sp>
    </p:spTree>
    <p:extLst>
      <p:ext uri="{BB962C8B-B14F-4D97-AF65-F5344CB8AC3E}">
        <p14:creationId xmlns:p14="http://schemas.microsoft.com/office/powerpoint/2010/main" val="25883446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sz="4400" dirty="0"/>
              <a:t>Kanonisierung des NT</a:t>
            </a:r>
            <a:br>
              <a:rPr lang="de-AT" dirty="0"/>
            </a:br>
            <a:r>
              <a:rPr lang="de-AT" dirty="0"/>
              <a:t>Das äußere Zeugnis der Kanonizität des NT </a:t>
            </a:r>
            <a:endParaRPr lang="de-DE" dirty="0"/>
          </a:p>
        </p:txBody>
      </p:sp>
      <p:sp>
        <p:nvSpPr>
          <p:cNvPr id="3" name="Inhaltsplatzhalter 2"/>
          <p:cNvSpPr>
            <a:spLocks noGrp="1"/>
          </p:cNvSpPr>
          <p:nvPr>
            <p:ph idx="1"/>
          </p:nvPr>
        </p:nvSpPr>
        <p:spPr/>
        <p:txBody>
          <a:bodyPr/>
          <a:lstStyle/>
          <a:p>
            <a:r>
              <a:rPr lang="de-AT" dirty="0"/>
              <a:t>Die Bücherlisten (Die formelle Listen, </a:t>
            </a:r>
            <a:r>
              <a:rPr lang="de-AT" dirty="0" err="1"/>
              <a:t>Kanones</a:t>
            </a:r>
            <a:r>
              <a:rPr lang="de-AT" dirty="0"/>
              <a:t>)</a:t>
            </a:r>
          </a:p>
          <a:p>
            <a:pPr lvl="1"/>
            <a:r>
              <a:rPr lang="de-AT" dirty="0"/>
              <a:t>Es gab in der Zeit der frühen Kirche verschiedene Listen der Bücher, die als kanonisch galten </a:t>
            </a:r>
          </a:p>
          <a:p>
            <a:pPr lvl="1"/>
            <a:r>
              <a:rPr lang="de-AT" dirty="0"/>
              <a:t>Manche dieser Listen sind sehr stark geprägt vom persönlichen Geschmack des Schreibers </a:t>
            </a:r>
          </a:p>
          <a:p>
            <a:pPr lvl="1"/>
            <a:r>
              <a:rPr lang="de-AT" dirty="0"/>
              <a:t>Sie lösten deshalb heftige Reaktionen aus, die zeigen, dass die vom Betreffenden gewählten Bücher sicher echt waren, und die Reaktion der Kirche bestätigte dann den Rest der Bücher</a:t>
            </a:r>
            <a:endParaRPr lang="de-DE" dirty="0"/>
          </a:p>
        </p:txBody>
      </p:sp>
    </p:spTree>
    <p:extLst>
      <p:ext uri="{BB962C8B-B14F-4D97-AF65-F5344CB8AC3E}">
        <p14:creationId xmlns:p14="http://schemas.microsoft.com/office/powerpoint/2010/main" val="32530584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sz="4400" dirty="0"/>
              <a:t>Kanonisierung des NT</a:t>
            </a:r>
            <a:br>
              <a:rPr lang="de-AT" dirty="0"/>
            </a:br>
            <a:r>
              <a:rPr lang="de-AT" dirty="0"/>
              <a:t>Das äußere Zeugnis der Kanonizität des NT </a:t>
            </a:r>
            <a:endParaRPr lang="de-DE" dirty="0"/>
          </a:p>
        </p:txBody>
      </p:sp>
      <p:sp>
        <p:nvSpPr>
          <p:cNvPr id="3" name="Inhaltsplatzhalter 2"/>
          <p:cNvSpPr>
            <a:spLocks noGrp="1"/>
          </p:cNvSpPr>
          <p:nvPr>
            <p:ph idx="1"/>
          </p:nvPr>
        </p:nvSpPr>
        <p:spPr/>
        <p:txBody>
          <a:bodyPr/>
          <a:lstStyle/>
          <a:p>
            <a:r>
              <a:rPr lang="de-AT" dirty="0"/>
              <a:t>Die Konzile</a:t>
            </a:r>
          </a:p>
          <a:p>
            <a:pPr lvl="1"/>
            <a:r>
              <a:rPr lang="de-AT" b="1" dirty="0"/>
              <a:t>Konzil von </a:t>
            </a:r>
            <a:r>
              <a:rPr lang="de-AT" b="1" dirty="0" err="1"/>
              <a:t>Laodizea</a:t>
            </a:r>
            <a:r>
              <a:rPr lang="de-AT" b="1" dirty="0"/>
              <a:t> </a:t>
            </a:r>
            <a:r>
              <a:rPr lang="de-AT" dirty="0"/>
              <a:t>363 n.Chr.: Es entschied, dass nur kanonische Bücher des NT in den Gottesdiensten verlesen werden dürfen</a:t>
            </a:r>
          </a:p>
          <a:p>
            <a:pPr lvl="1"/>
            <a:r>
              <a:rPr lang="de-AT" b="1" dirty="0"/>
              <a:t>3. Konzil von Karthago </a:t>
            </a:r>
            <a:r>
              <a:rPr lang="de-AT" dirty="0"/>
              <a:t>397 n.Chr.: Hier wird die Liste der 27 Bücher des NT vorgelegt, die unseren Kanon biblischer, inspirierter Schriften listet</a:t>
            </a:r>
            <a:endParaRPr lang="de-DE" dirty="0"/>
          </a:p>
        </p:txBody>
      </p:sp>
    </p:spTree>
    <p:extLst>
      <p:ext uri="{BB962C8B-B14F-4D97-AF65-F5344CB8AC3E}">
        <p14:creationId xmlns:p14="http://schemas.microsoft.com/office/powerpoint/2010/main" val="1395035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sz="4400" dirty="0"/>
              <a:t>Kanonisierung des NT</a:t>
            </a:r>
            <a:br>
              <a:rPr lang="de-AT" dirty="0"/>
            </a:br>
            <a:r>
              <a:rPr lang="de-AT" dirty="0"/>
              <a:t>Abgrenzungen des Kanons</a:t>
            </a:r>
            <a:endParaRPr lang="de-DE" dirty="0"/>
          </a:p>
        </p:txBody>
      </p:sp>
      <p:sp>
        <p:nvSpPr>
          <p:cNvPr id="3" name="Inhaltsplatzhalter 2"/>
          <p:cNvSpPr>
            <a:spLocks noGrp="1"/>
          </p:cNvSpPr>
          <p:nvPr>
            <p:ph idx="1"/>
          </p:nvPr>
        </p:nvSpPr>
        <p:spPr/>
        <p:txBody>
          <a:bodyPr/>
          <a:lstStyle/>
          <a:p>
            <a:r>
              <a:rPr lang="de-AT" dirty="0"/>
              <a:t>Wie im AT gab es auch im NT Bücher, über die man Zweifel hatte. Man nennt diese Bücher sog. </a:t>
            </a:r>
            <a:r>
              <a:rPr lang="de-AT" dirty="0" err="1"/>
              <a:t>Antilegomena</a:t>
            </a:r>
            <a:r>
              <a:rPr lang="de-AT" dirty="0"/>
              <a:t> (= angezweifelte aber doch schließlich zugelassene Bücher).  </a:t>
            </a:r>
            <a:endParaRPr lang="de-DE" dirty="0"/>
          </a:p>
          <a:p>
            <a:r>
              <a:rPr lang="de-AT" dirty="0"/>
              <a:t>Zu diesen </a:t>
            </a:r>
            <a:r>
              <a:rPr lang="de-AT" dirty="0" err="1"/>
              <a:t>Antilegomena</a:t>
            </a:r>
            <a:r>
              <a:rPr lang="de-AT" dirty="0"/>
              <a:t> gehören folgende Bücher: </a:t>
            </a:r>
          </a:p>
          <a:p>
            <a:pPr lvl="1"/>
            <a:r>
              <a:rPr lang="de-AT" dirty="0"/>
              <a:t>Hebräerbrief</a:t>
            </a:r>
          </a:p>
          <a:p>
            <a:pPr lvl="1"/>
            <a:r>
              <a:rPr lang="de-AT" dirty="0"/>
              <a:t>Jakobusbrief</a:t>
            </a:r>
          </a:p>
          <a:p>
            <a:pPr lvl="1"/>
            <a:r>
              <a:rPr lang="de-AT" dirty="0"/>
              <a:t>2. Petrusbrief</a:t>
            </a:r>
          </a:p>
          <a:p>
            <a:pPr lvl="1"/>
            <a:r>
              <a:rPr lang="de-AT" dirty="0"/>
              <a:t>2.u.3. Johannesbrief</a:t>
            </a:r>
          </a:p>
          <a:p>
            <a:pPr lvl="1"/>
            <a:r>
              <a:rPr lang="de-AT" dirty="0"/>
              <a:t>Offenbarung des Johannes</a:t>
            </a:r>
            <a:endParaRPr lang="de-DE" dirty="0"/>
          </a:p>
        </p:txBody>
      </p:sp>
    </p:spTree>
    <p:extLst>
      <p:ext uri="{BB962C8B-B14F-4D97-AF65-F5344CB8AC3E}">
        <p14:creationId xmlns:p14="http://schemas.microsoft.com/office/powerpoint/2010/main" val="21744286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sz="4400" dirty="0"/>
              <a:t>Kanonisierung des NT</a:t>
            </a:r>
            <a:br>
              <a:rPr lang="de-AT" dirty="0"/>
            </a:br>
            <a:r>
              <a:rPr lang="de-AT" dirty="0"/>
              <a:t>Abgrenzungen des Kanons</a:t>
            </a:r>
            <a:endParaRPr lang="de-DE" dirty="0"/>
          </a:p>
        </p:txBody>
      </p:sp>
      <p:sp>
        <p:nvSpPr>
          <p:cNvPr id="3" name="Inhaltsplatzhalter 2"/>
          <p:cNvSpPr>
            <a:spLocks noGrp="1"/>
          </p:cNvSpPr>
          <p:nvPr>
            <p:ph idx="1"/>
          </p:nvPr>
        </p:nvSpPr>
        <p:spPr/>
        <p:txBody>
          <a:bodyPr>
            <a:normAutofit fontScale="77500" lnSpcReduction="20000"/>
          </a:bodyPr>
          <a:lstStyle/>
          <a:p>
            <a:r>
              <a:rPr lang="de-AT" dirty="0"/>
              <a:t>Neben diesen angezweifelten, aber dann doch zugelassenen Büchern, gibt es eine ganze Reihe solcher, die letztlich nicht zugelassen wurden (bsw. Hebräerevangelium, Thomasevangelium, Clemensbriefe etc.). Man nennt sie Pseudepigraphen. Diese Briefe und Bücher sind gekennzeichnet durch folgende Merkmale:</a:t>
            </a:r>
          </a:p>
          <a:p>
            <a:pPr lvl="1"/>
            <a:r>
              <a:rPr lang="de-AT" dirty="0"/>
              <a:t>Sie haben eine sehr starke Betonung auf Berichten aus der Kindheit Jesu  </a:t>
            </a:r>
            <a:endParaRPr lang="de-DE" dirty="0"/>
          </a:p>
          <a:p>
            <a:pPr lvl="1"/>
            <a:r>
              <a:rPr lang="de-AT" dirty="0"/>
              <a:t>Sie haben eine Betonung auf Sonderlehren und Sondervorstellungen (Beeinflussung durch Irrlehren wie die Gnosis etc.)</a:t>
            </a:r>
            <a:endParaRPr lang="de-DE" dirty="0"/>
          </a:p>
          <a:p>
            <a:pPr lvl="1"/>
            <a:r>
              <a:rPr lang="de-AT" dirty="0"/>
              <a:t>Sie schwelgen oft in eschatologischer Phantasie</a:t>
            </a:r>
            <a:endParaRPr lang="de-DE" dirty="0"/>
          </a:p>
          <a:p>
            <a:pPr lvl="1"/>
            <a:r>
              <a:rPr lang="de-AT" dirty="0"/>
              <a:t>Sie haben den Wunsch, das Christentum zu verherrlichen (anstatt Christus!)</a:t>
            </a:r>
            <a:endParaRPr lang="de-DE" dirty="0"/>
          </a:p>
          <a:p>
            <a:pPr lvl="1"/>
            <a:r>
              <a:rPr lang="de-AT" dirty="0"/>
              <a:t>Sie enthalten oft kindisches, widersprüchliches oder absurdes Material</a:t>
            </a:r>
            <a:endParaRPr lang="de-DE" dirty="0"/>
          </a:p>
          <a:p>
            <a:pPr lvl="1"/>
            <a:r>
              <a:rPr lang="de-AT" dirty="0"/>
              <a:t>Sie sind z.T. unter einem Pseudonym geschrieben worden, das ist aber eigentlich eine Form der Lüge </a:t>
            </a:r>
            <a:endParaRPr lang="de-DE" dirty="0"/>
          </a:p>
          <a:p>
            <a:pPr lvl="1"/>
            <a:r>
              <a:rPr lang="de-AT" dirty="0"/>
              <a:t>Sie stammen nicht von Aposteln und haben so wenig Kraft  </a:t>
            </a:r>
            <a:endParaRPr lang="de-DE" dirty="0"/>
          </a:p>
          <a:p>
            <a:pPr lvl="1"/>
            <a:r>
              <a:rPr lang="de-AT" dirty="0"/>
              <a:t>Sie beeinflussten das Mittelalter sehr stark. Sie sind  mitverantwortlich für viele absurde Vorstellungen des Mittelalters </a:t>
            </a:r>
            <a:endParaRPr lang="de-DE" dirty="0"/>
          </a:p>
          <a:p>
            <a:pPr lvl="1"/>
            <a:r>
              <a:rPr lang="de-AT" dirty="0"/>
              <a:t>Da sie aus sehr früher Zeit stammen, enthalten sie aber für die Kirchengeschichte teilweise wichtiges authentisches Material   </a:t>
            </a:r>
            <a:endParaRPr lang="de-DE" dirty="0"/>
          </a:p>
          <a:p>
            <a:pPr lvl="1"/>
            <a:endParaRPr lang="de-DE" dirty="0"/>
          </a:p>
        </p:txBody>
      </p:sp>
    </p:spTree>
    <p:extLst>
      <p:ext uri="{BB962C8B-B14F-4D97-AF65-F5344CB8AC3E}">
        <p14:creationId xmlns:p14="http://schemas.microsoft.com/office/powerpoint/2010/main" val="6919525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Zusammenfassung</a:t>
            </a:r>
            <a:endParaRPr lang="de-DE" dirty="0"/>
          </a:p>
        </p:txBody>
      </p:sp>
      <p:sp>
        <p:nvSpPr>
          <p:cNvPr id="3" name="Inhaltsplatzhalter 2"/>
          <p:cNvSpPr>
            <a:spLocks noGrp="1"/>
          </p:cNvSpPr>
          <p:nvPr>
            <p:ph idx="1"/>
          </p:nvPr>
        </p:nvSpPr>
        <p:spPr/>
        <p:txBody>
          <a:bodyPr/>
          <a:lstStyle/>
          <a:p>
            <a:r>
              <a:rPr lang="de-AT" dirty="0"/>
              <a:t>Gott hat über sein Wort gewacht!</a:t>
            </a:r>
          </a:p>
          <a:p>
            <a:r>
              <a:rPr lang="de-AT" dirty="0"/>
              <a:t>Gott hat die Gemeinden gelenkt</a:t>
            </a:r>
          </a:p>
          <a:p>
            <a:r>
              <a:rPr lang="de-AT" dirty="0"/>
              <a:t>Gott hat die Herzen der Menschen gelenkt</a:t>
            </a:r>
          </a:p>
          <a:p>
            <a:r>
              <a:rPr lang="de-AT" dirty="0"/>
              <a:t>Kein Buch wurde aus kirchlichem Zwang angenommen</a:t>
            </a:r>
          </a:p>
          <a:p>
            <a:r>
              <a:rPr lang="de-AT" dirty="0"/>
              <a:t>Die meisten Bücher waren schon sehr früh unumstritten</a:t>
            </a:r>
            <a:endParaRPr lang="de-DE" dirty="0"/>
          </a:p>
        </p:txBody>
      </p:sp>
    </p:spTree>
    <p:extLst>
      <p:ext uri="{BB962C8B-B14F-4D97-AF65-F5344CB8AC3E}">
        <p14:creationId xmlns:p14="http://schemas.microsoft.com/office/powerpoint/2010/main" val="7137308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Zusammenfassung</a:t>
            </a:r>
            <a:endParaRPr lang="de-DE" dirty="0"/>
          </a:p>
        </p:txBody>
      </p:sp>
      <p:sp>
        <p:nvSpPr>
          <p:cNvPr id="3" name="Inhaltsplatzhalter 2"/>
          <p:cNvSpPr>
            <a:spLocks noGrp="1"/>
          </p:cNvSpPr>
          <p:nvPr>
            <p:ph idx="1"/>
          </p:nvPr>
        </p:nvSpPr>
        <p:spPr/>
        <p:txBody>
          <a:bodyPr/>
          <a:lstStyle/>
          <a:p>
            <a:r>
              <a:rPr lang="de-AT" dirty="0"/>
              <a:t>3 Stufen der Kanonisierung des NT</a:t>
            </a:r>
          </a:p>
          <a:p>
            <a:pPr lvl="1">
              <a:buFont typeface="+mj-lt"/>
              <a:buAutoNum type="arabicPeriod"/>
            </a:pPr>
            <a:r>
              <a:rPr lang="de-AT" dirty="0"/>
              <a:t>Zuerst wurden die Schriften von einzelnen Autoren zitiert.   </a:t>
            </a:r>
            <a:endParaRPr lang="de-DE" dirty="0"/>
          </a:p>
          <a:p>
            <a:pPr lvl="1">
              <a:buFont typeface="+mj-lt"/>
              <a:buAutoNum type="arabicPeriod"/>
            </a:pPr>
            <a:r>
              <a:rPr lang="de-AT" dirty="0"/>
              <a:t>Dann kämpften einzelne Autoren für die Echtheit der Schriften (</a:t>
            </a:r>
            <a:r>
              <a:rPr lang="de-AT"/>
              <a:t>bsw. Irenäus</a:t>
            </a:r>
            <a:r>
              <a:rPr lang="de-AT" dirty="0"/>
              <a:t>).  </a:t>
            </a:r>
            <a:endParaRPr lang="de-DE" dirty="0"/>
          </a:p>
          <a:p>
            <a:pPr lvl="1">
              <a:buFont typeface="+mj-lt"/>
              <a:buAutoNum type="arabicPeriod"/>
            </a:pPr>
            <a:r>
              <a:rPr lang="de-AT" dirty="0"/>
              <a:t>Schließlich legten die Konzile einen fixen Kanon fest.  </a:t>
            </a:r>
          </a:p>
          <a:p>
            <a:r>
              <a:rPr lang="de-AT" dirty="0"/>
              <a:t>Über all dem hat Gott gewacht so, dass wir heute genau das haben, was wir brauchen zu unserem Heil. Der „Literaturkanon Wort Gottes“ ist vollständig und völlig zuverlässig! Er offenbart Gott, seinen Willen, sein Heil, seinen Weg mit der Menschheit, aber auch seinen Weg mit Dir und mir!</a:t>
            </a:r>
          </a:p>
          <a:p>
            <a:pPr>
              <a:buFont typeface="+mj-lt"/>
              <a:buAutoNum type="arabicPeriod"/>
            </a:pPr>
            <a:endParaRPr lang="de-DE" dirty="0"/>
          </a:p>
          <a:p>
            <a:endParaRPr lang="de-DE" dirty="0"/>
          </a:p>
        </p:txBody>
      </p:sp>
    </p:spTree>
    <p:extLst>
      <p:ext uri="{BB962C8B-B14F-4D97-AF65-F5344CB8AC3E}">
        <p14:creationId xmlns:p14="http://schemas.microsoft.com/office/powerpoint/2010/main" val="3307965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Einführung</a:t>
            </a:r>
          </a:p>
        </p:txBody>
      </p:sp>
      <p:sp>
        <p:nvSpPr>
          <p:cNvPr id="3" name="Inhaltsplatzhalter 2"/>
          <p:cNvSpPr>
            <a:spLocks noGrp="1"/>
          </p:cNvSpPr>
          <p:nvPr>
            <p:ph idx="1"/>
          </p:nvPr>
        </p:nvSpPr>
        <p:spPr/>
        <p:txBody>
          <a:bodyPr/>
          <a:lstStyle/>
          <a:p>
            <a:r>
              <a:rPr lang="de-DE" dirty="0"/>
              <a:t>Fragen nach der Entstehung der Bibel sind sehr wichtig</a:t>
            </a:r>
          </a:p>
          <a:p>
            <a:pPr lvl="1"/>
            <a:r>
              <a:rPr lang="de-DE" dirty="0"/>
              <a:t>Für unseren Glauben: </a:t>
            </a:r>
          </a:p>
          <a:p>
            <a:pPr lvl="2"/>
            <a:r>
              <a:rPr lang="de-DE" dirty="0"/>
              <a:t>Eph. 4,18: Von Natur aus ist unser Verstand verfinstert</a:t>
            </a:r>
          </a:p>
          <a:p>
            <a:pPr lvl="2"/>
            <a:r>
              <a:rPr lang="de-DE" dirty="0"/>
              <a:t>1.Kor. 2,12-13: Der Heilige Geist hilft uns, die Dinge Gottes zu verstehen</a:t>
            </a:r>
          </a:p>
          <a:p>
            <a:pPr lvl="2"/>
            <a:r>
              <a:rPr lang="de-DE" dirty="0"/>
              <a:t>Eph. 3,18: Wir sind zum Erkennen und Verstehen herausgefordert</a:t>
            </a:r>
          </a:p>
          <a:p>
            <a:pPr lvl="1"/>
            <a:r>
              <a:rPr lang="de-DE" dirty="0"/>
              <a:t>Für unsere Gespräche:</a:t>
            </a:r>
          </a:p>
          <a:p>
            <a:pPr lvl="2"/>
            <a:r>
              <a:rPr lang="de-DE" dirty="0"/>
              <a:t>1. Petr. 3,15b-16a: Wir müssen erklären können (sanftmütig und mit Ehrerbietung), was wir glauben</a:t>
            </a:r>
          </a:p>
        </p:txBody>
      </p:sp>
    </p:spTree>
    <p:extLst>
      <p:ext uri="{BB962C8B-B14F-4D97-AF65-F5344CB8AC3E}">
        <p14:creationId xmlns:p14="http://schemas.microsoft.com/office/powerpoint/2010/main" val="707315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Begriff</a:t>
            </a:r>
            <a:r>
              <a:rPr lang="en-US" dirty="0"/>
              <a:t> und Definition</a:t>
            </a:r>
            <a:br>
              <a:rPr lang="en-US" dirty="0"/>
            </a:br>
            <a:r>
              <a:rPr lang="en-US" sz="2800" dirty="0"/>
              <a:t>Der </a:t>
            </a:r>
            <a:r>
              <a:rPr lang="en-US" sz="2800" dirty="0" err="1"/>
              <a:t>Begriff</a:t>
            </a:r>
            <a:r>
              <a:rPr lang="en-US" sz="2800" dirty="0"/>
              <a:t> </a:t>
            </a:r>
            <a:r>
              <a:rPr lang="en-US" sz="2800" dirty="0" err="1"/>
              <a:t>Kanon</a:t>
            </a:r>
            <a:endParaRPr lang="de-DE" dirty="0"/>
          </a:p>
        </p:txBody>
      </p:sp>
      <p:sp>
        <p:nvSpPr>
          <p:cNvPr id="3" name="Inhaltsplatzhalter 2"/>
          <p:cNvSpPr>
            <a:spLocks noGrp="1"/>
          </p:cNvSpPr>
          <p:nvPr>
            <p:ph idx="1"/>
          </p:nvPr>
        </p:nvSpPr>
        <p:spPr/>
        <p:txBody>
          <a:bodyPr>
            <a:normAutofit fontScale="92500" lnSpcReduction="10000"/>
          </a:bodyPr>
          <a:lstStyle/>
          <a:p>
            <a:r>
              <a:rPr lang="de-AT" dirty="0"/>
              <a:t>„</a:t>
            </a:r>
            <a:r>
              <a:rPr lang="de-AT" dirty="0" err="1"/>
              <a:t>kanon</a:t>
            </a:r>
            <a:r>
              <a:rPr lang="de-AT" dirty="0"/>
              <a:t>“ (griech.) bedeutet ursprünglich: Rohr, Rute, Messstück, Maßstab</a:t>
            </a:r>
          </a:p>
          <a:p>
            <a:r>
              <a:rPr lang="de-AT" dirty="0"/>
              <a:t>Literaturkanon: Liste von Arbeiten, die korrekterweise einem bestimmten Autor zugeschrieben werden</a:t>
            </a:r>
          </a:p>
          <a:p>
            <a:r>
              <a:rPr lang="de-AT" dirty="0"/>
              <a:t>Der biblische Kanon gewährt feste Norm für Glauben und Leben</a:t>
            </a:r>
          </a:p>
          <a:p>
            <a:r>
              <a:rPr lang="de-AT" dirty="0"/>
              <a:t>Fragen:</a:t>
            </a:r>
          </a:p>
          <a:p>
            <a:pPr lvl="1"/>
            <a:r>
              <a:rPr lang="de-AT" dirty="0"/>
              <a:t>Warum besteht die Heilige Schrift gerade aus diesen 66 Büchern, die wir in unseren Bibeln finden? </a:t>
            </a:r>
          </a:p>
          <a:p>
            <a:pPr lvl="1"/>
            <a:r>
              <a:rPr lang="de-AT" dirty="0"/>
              <a:t>Warum die 39 Bücher des AT, warum die 27 des NT? </a:t>
            </a:r>
          </a:p>
          <a:p>
            <a:pPr lvl="1"/>
            <a:r>
              <a:rPr lang="de-AT" dirty="0"/>
              <a:t>Was ist mit anderen, ähnlichen Schriften aus der damaligen Zeit? </a:t>
            </a:r>
          </a:p>
          <a:p>
            <a:pPr lvl="1"/>
            <a:r>
              <a:rPr lang="de-AT" dirty="0"/>
              <a:t>Was ist mit den Apokryphen, und warum fehlt mind. ein Paulusbrief? </a:t>
            </a:r>
          </a:p>
          <a:p>
            <a:pPr lvl="1"/>
            <a:r>
              <a:rPr lang="de-AT" dirty="0"/>
              <a:t>Warum hört der Kanon mit der Offenbarung des Johannes auf? Warum kommt heute nichts Neues mehr dazu?</a:t>
            </a:r>
            <a:endParaRPr lang="de-DE" dirty="0"/>
          </a:p>
          <a:p>
            <a:pPr lvl="1"/>
            <a:endParaRPr lang="de-DE" dirty="0"/>
          </a:p>
        </p:txBody>
      </p:sp>
    </p:spTree>
    <p:extLst>
      <p:ext uri="{BB962C8B-B14F-4D97-AF65-F5344CB8AC3E}">
        <p14:creationId xmlns:p14="http://schemas.microsoft.com/office/powerpoint/2010/main" val="35454508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Begriff und Definition</a:t>
            </a:r>
            <a:br>
              <a:rPr lang="de-AT" dirty="0"/>
            </a:br>
            <a:r>
              <a:rPr lang="de-AT" sz="2800" dirty="0"/>
              <a:t>Kriterien zur Kanonizität</a:t>
            </a:r>
            <a:endParaRPr lang="de-AT" dirty="0"/>
          </a:p>
        </p:txBody>
      </p:sp>
      <p:sp>
        <p:nvSpPr>
          <p:cNvPr id="3" name="Inhaltsplatzhalter 2"/>
          <p:cNvSpPr>
            <a:spLocks noGrp="1"/>
          </p:cNvSpPr>
          <p:nvPr>
            <p:ph idx="1"/>
          </p:nvPr>
        </p:nvSpPr>
        <p:spPr/>
        <p:txBody>
          <a:bodyPr/>
          <a:lstStyle/>
          <a:p>
            <a:r>
              <a:rPr lang="de-AT" dirty="0"/>
              <a:t>Nach welchen Kriterien wurden die Bücher ausgewählt, um in den bibl. Kanon eingereiht zu werden?</a:t>
            </a:r>
          </a:p>
          <a:p>
            <a:r>
              <a:rPr lang="de-AT" dirty="0"/>
              <a:t>Kriterien:</a:t>
            </a:r>
          </a:p>
          <a:p>
            <a:pPr lvl="1"/>
            <a:r>
              <a:rPr lang="de-AT" dirty="0"/>
              <a:t>Autorschaft: nicht absolut stichhaltiges Kriterium</a:t>
            </a:r>
          </a:p>
          <a:p>
            <a:pPr lvl="1"/>
            <a:r>
              <a:rPr lang="de-AT" dirty="0"/>
              <a:t>Anerkennung eines Buches durch die Kirche: nicht ausreichendes Kriterium</a:t>
            </a:r>
          </a:p>
          <a:p>
            <a:pPr lvl="1"/>
            <a:r>
              <a:rPr lang="de-AT" dirty="0"/>
              <a:t>Inspiration: ausreichendes, entscheidendes Kriterium</a:t>
            </a:r>
          </a:p>
          <a:p>
            <a:pPr lvl="1"/>
            <a:endParaRPr lang="de-AT" dirty="0"/>
          </a:p>
          <a:p>
            <a:pPr lvl="1"/>
            <a:endParaRPr lang="de-AT" dirty="0"/>
          </a:p>
          <a:p>
            <a:endParaRPr lang="de-DE" dirty="0"/>
          </a:p>
        </p:txBody>
      </p:sp>
    </p:spTree>
    <p:extLst>
      <p:ext uri="{BB962C8B-B14F-4D97-AF65-F5344CB8AC3E}">
        <p14:creationId xmlns:p14="http://schemas.microsoft.com/office/powerpoint/2010/main" val="26426956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Begriff und Definition</a:t>
            </a:r>
            <a:br>
              <a:rPr lang="de-AT" dirty="0"/>
            </a:br>
            <a:r>
              <a:rPr lang="de-AT" sz="2800" dirty="0"/>
              <a:t>Kriterien zur Kanonizität</a:t>
            </a:r>
            <a:endParaRPr lang="de-AT" dirty="0"/>
          </a:p>
        </p:txBody>
      </p:sp>
      <p:sp>
        <p:nvSpPr>
          <p:cNvPr id="3" name="Inhaltsplatzhalter 2"/>
          <p:cNvSpPr>
            <a:spLocks noGrp="1"/>
          </p:cNvSpPr>
          <p:nvPr>
            <p:ph idx="1"/>
          </p:nvPr>
        </p:nvSpPr>
        <p:spPr/>
        <p:txBody>
          <a:bodyPr/>
          <a:lstStyle/>
          <a:p>
            <a:r>
              <a:rPr lang="de-AT" dirty="0"/>
              <a:t>Wie wird die Inspiration eines Buches aber unter Beweis gestellt?</a:t>
            </a:r>
          </a:p>
          <a:p>
            <a:pPr lvl="1"/>
            <a:r>
              <a:rPr lang="de-AT" dirty="0"/>
              <a:t>Spezifischer Inhalt des Buches</a:t>
            </a:r>
          </a:p>
          <a:p>
            <a:pPr lvl="2"/>
            <a:r>
              <a:rPr lang="de-AT" dirty="0"/>
              <a:t>Warum haben die Schiften des AT und NT die Jahrhunderte bzw. Jahrtausende überdauert? Warum haben sie bis heute Geltung?</a:t>
            </a:r>
            <a:br>
              <a:rPr lang="de-AT" dirty="0"/>
            </a:br>
            <a:r>
              <a:rPr lang="de-AT" dirty="0"/>
              <a:t>Weil sie von Gottes Geist inspiriert sind, weil sie Wort Gottes sind</a:t>
            </a:r>
          </a:p>
          <a:p>
            <a:pPr lvl="2"/>
            <a:r>
              <a:rPr lang="de-AT" dirty="0"/>
              <a:t>Ihr Inhalt grenzt sie von anderen Büchern ab, bsw. den Apokryphen</a:t>
            </a:r>
          </a:p>
          <a:p>
            <a:pPr lvl="1"/>
            <a:r>
              <a:rPr lang="de-AT" dirty="0"/>
              <a:t>Moralischer Aspekt des Buches</a:t>
            </a:r>
          </a:p>
          <a:p>
            <a:pPr lvl="2"/>
            <a:r>
              <a:rPr lang="de-AT" dirty="0"/>
              <a:t>Die Botschaft der bibl. Bücher vermag Menschen total zu verändern</a:t>
            </a:r>
          </a:p>
          <a:p>
            <a:pPr lvl="2"/>
            <a:r>
              <a:rPr lang="de-AT" dirty="0"/>
              <a:t>Diese Macht des Wortes ist ein Beweis seiner Inspiration und der Kanonizität</a:t>
            </a:r>
          </a:p>
          <a:p>
            <a:pPr lvl="1"/>
            <a:r>
              <a:rPr lang="de-AT" dirty="0"/>
              <a:t>Weder jüdische Instanzen noch die Kirche schufen den Kanon</a:t>
            </a:r>
          </a:p>
          <a:p>
            <a:pPr lvl="2"/>
            <a:r>
              <a:rPr lang="de-AT" dirty="0"/>
              <a:t>Die Macht und Kraft der inspirierten Schriften bewirkten ihre Anerkennung</a:t>
            </a:r>
          </a:p>
          <a:p>
            <a:pPr lvl="1"/>
            <a:endParaRPr lang="de-AT" dirty="0"/>
          </a:p>
          <a:p>
            <a:pPr lvl="1"/>
            <a:endParaRPr lang="de-AT" dirty="0"/>
          </a:p>
          <a:p>
            <a:endParaRPr lang="de-DE" dirty="0"/>
          </a:p>
        </p:txBody>
      </p:sp>
    </p:spTree>
    <p:extLst>
      <p:ext uri="{BB962C8B-B14F-4D97-AF65-F5344CB8AC3E}">
        <p14:creationId xmlns:p14="http://schemas.microsoft.com/office/powerpoint/2010/main" val="23432022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Die Kanonisierung des AT</a:t>
            </a:r>
            <a:br>
              <a:rPr lang="de-AT" dirty="0"/>
            </a:br>
            <a:r>
              <a:rPr lang="de-AT" sz="2800" dirty="0"/>
              <a:t>Das innere Zeugnis der Kanonizität des AT</a:t>
            </a:r>
            <a:endParaRPr lang="de-DE" dirty="0"/>
          </a:p>
        </p:txBody>
      </p:sp>
      <p:sp>
        <p:nvSpPr>
          <p:cNvPr id="3" name="Inhaltsplatzhalter 2"/>
          <p:cNvSpPr>
            <a:spLocks noGrp="1"/>
          </p:cNvSpPr>
          <p:nvPr>
            <p:ph idx="1"/>
          </p:nvPr>
        </p:nvSpPr>
        <p:spPr/>
        <p:txBody>
          <a:bodyPr/>
          <a:lstStyle/>
          <a:p>
            <a:r>
              <a:rPr lang="de-AT" dirty="0"/>
              <a:t>Die Schriften des AT bezeugen selbst ihre Inspiriertheit und Kanonizität: Die fünf Bücher Mose waren erster Kanon des AT: 5.Mose 31,24-26 / Jos. 1,8-9 / 22,5 u.v.a.</a:t>
            </a:r>
          </a:p>
          <a:p>
            <a:r>
              <a:rPr lang="de-AT" dirty="0"/>
              <a:t>„So spricht der HERR“: Jes. 43,1 u.v.a.</a:t>
            </a:r>
          </a:p>
          <a:p>
            <a:r>
              <a:rPr lang="de-AT" dirty="0"/>
              <a:t>„Schreibe!“ Jer. 30,2 u.v.a. vgl. Hiob 19,23-24</a:t>
            </a:r>
          </a:p>
          <a:p>
            <a:r>
              <a:rPr lang="de-AT" dirty="0"/>
              <a:t>Gesamter Abschluss des Kanons wird Esra zugesprochen, vgl. Esra 7,6.11.12.21 / Neh. 8,1.4.9.13</a:t>
            </a:r>
            <a:endParaRPr lang="de-DE" dirty="0"/>
          </a:p>
        </p:txBody>
      </p:sp>
    </p:spTree>
    <p:extLst>
      <p:ext uri="{BB962C8B-B14F-4D97-AF65-F5344CB8AC3E}">
        <p14:creationId xmlns:p14="http://schemas.microsoft.com/office/powerpoint/2010/main" val="7000462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Die Kanonisierung des AT</a:t>
            </a:r>
            <a:br>
              <a:rPr lang="de-AT" dirty="0"/>
            </a:br>
            <a:r>
              <a:rPr lang="de-AT" dirty="0"/>
              <a:t>Das äußere Zeugnis der Kanonizität des AT</a:t>
            </a:r>
            <a:endParaRPr lang="de-DE" dirty="0"/>
          </a:p>
        </p:txBody>
      </p:sp>
      <p:sp>
        <p:nvSpPr>
          <p:cNvPr id="3" name="Inhaltsplatzhalter 2"/>
          <p:cNvSpPr>
            <a:spLocks noGrp="1"/>
          </p:cNvSpPr>
          <p:nvPr>
            <p:ph idx="1"/>
          </p:nvPr>
        </p:nvSpPr>
        <p:spPr/>
        <p:txBody>
          <a:bodyPr>
            <a:normAutofit fontScale="92500" lnSpcReduction="20000"/>
          </a:bodyPr>
          <a:lstStyle/>
          <a:p>
            <a:r>
              <a:rPr lang="de-AT" dirty="0"/>
              <a:t>Die jüdische Tradition zeigt uns:</a:t>
            </a:r>
          </a:p>
          <a:p>
            <a:pPr lvl="1"/>
            <a:r>
              <a:rPr lang="de-AT" dirty="0"/>
              <a:t>Esra war erster Schriftgelehrter in einer Art Gildelinie</a:t>
            </a:r>
          </a:p>
          <a:p>
            <a:pPr lvl="1"/>
            <a:r>
              <a:rPr lang="de-AT" dirty="0"/>
              <a:t>Sämtliche Bücher das AT sind gemäß dem </a:t>
            </a:r>
            <a:r>
              <a:rPr lang="de-AT" dirty="0" err="1"/>
              <a:t>jüd</a:t>
            </a:r>
            <a:r>
              <a:rPr lang="de-AT" dirty="0"/>
              <a:t>. Historiker Josephus 424 v.Chr. Fertig abgefasst</a:t>
            </a:r>
          </a:p>
          <a:p>
            <a:pPr lvl="1"/>
            <a:r>
              <a:rPr lang="de-AT" dirty="0"/>
              <a:t>Es wir beklagt, dass es nach Maleachi keine Prophetie mehr gab</a:t>
            </a:r>
          </a:p>
          <a:p>
            <a:pPr lvl="1"/>
            <a:r>
              <a:rPr lang="de-AT" dirty="0"/>
              <a:t>Josephus betont, dass die Juden nur 22 (in unserer Zählung 39) Bücher haben im Vergleich zu den vielen sich widersprechenden Bücher der Griechen</a:t>
            </a:r>
          </a:p>
          <a:p>
            <a:pPr lvl="1"/>
            <a:r>
              <a:rPr lang="de-AT" dirty="0"/>
              <a:t>Die Apokryphen sind aus </a:t>
            </a:r>
            <a:r>
              <a:rPr lang="de-AT" dirty="0" err="1"/>
              <a:t>jüd</a:t>
            </a:r>
            <a:r>
              <a:rPr lang="de-AT" dirty="0"/>
              <a:t>. Sicht nur Geschichtsbücher, keine inspirierten Schriften! Erst in der Gegenreformation hat sie die kath. Kirche kanonisch gemacht (</a:t>
            </a:r>
            <a:r>
              <a:rPr lang="de-AT" dirty="0" err="1"/>
              <a:t>deuterokanonische</a:t>
            </a:r>
            <a:r>
              <a:rPr lang="de-AT" dirty="0"/>
              <a:t> Bücher)</a:t>
            </a:r>
          </a:p>
          <a:p>
            <a:pPr lvl="1"/>
            <a:r>
              <a:rPr lang="de-AT" dirty="0"/>
              <a:t>Die Septuaginta (LXX, griech. Übersetzung des AT) wurde zwischen 280-180 v.Chr. fertiggestellt</a:t>
            </a:r>
          </a:p>
          <a:p>
            <a:pPr lvl="1"/>
            <a:r>
              <a:rPr lang="de-AT" dirty="0"/>
              <a:t>Jesus Ben </a:t>
            </a:r>
            <a:r>
              <a:rPr lang="de-AT" dirty="0" err="1"/>
              <a:t>Sirach</a:t>
            </a:r>
            <a:r>
              <a:rPr lang="de-AT" dirty="0"/>
              <a:t>, ca. 130 v.Chr., erwähnt die drei Teile des AT: Gesetz, Propheten, Schriften</a:t>
            </a:r>
            <a:endParaRPr lang="de-DE" dirty="0"/>
          </a:p>
        </p:txBody>
      </p:sp>
    </p:spTree>
    <p:extLst>
      <p:ext uri="{BB962C8B-B14F-4D97-AF65-F5344CB8AC3E}">
        <p14:creationId xmlns:p14="http://schemas.microsoft.com/office/powerpoint/2010/main" val="10711719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Kanonisierung des NT</a:t>
            </a:r>
            <a:br>
              <a:rPr lang="de-AT" dirty="0"/>
            </a:br>
            <a:r>
              <a:rPr lang="de-AT" sz="3100" dirty="0"/>
              <a:t>Das innere Zeugnis der Kanonizität des NT </a:t>
            </a:r>
            <a:endParaRPr lang="de-DE" sz="3100" dirty="0"/>
          </a:p>
        </p:txBody>
      </p:sp>
      <p:sp>
        <p:nvSpPr>
          <p:cNvPr id="3" name="Inhaltsplatzhalter 2"/>
          <p:cNvSpPr>
            <a:spLocks noGrp="1"/>
          </p:cNvSpPr>
          <p:nvPr>
            <p:ph idx="1"/>
          </p:nvPr>
        </p:nvSpPr>
        <p:spPr/>
        <p:txBody>
          <a:bodyPr>
            <a:normAutofit fontScale="77500" lnSpcReduction="20000"/>
          </a:bodyPr>
          <a:lstStyle/>
          <a:p>
            <a:r>
              <a:rPr lang="de-AT" dirty="0"/>
              <a:t>Die Schriften des NT bezeugen selbst ihre Inspiriertheit und so ihre Kanonizität</a:t>
            </a:r>
          </a:p>
          <a:p>
            <a:pPr lvl="1"/>
            <a:r>
              <a:rPr lang="de-AT" dirty="0"/>
              <a:t>Mit Jesus kam das Wort Gottes in diese Welt. Joh. 1,1+14 / Hebr. 1,1-2</a:t>
            </a:r>
          </a:p>
          <a:p>
            <a:pPr lvl="1"/>
            <a:r>
              <a:rPr lang="de-AT" dirty="0"/>
              <a:t>Das Reden Jesu hatte die gleiche Autorität wie die Schriften des AT. Mt. 7,24.29 / Joh. 7,46 / Mt. 24,35 / Joh. 1,17-18 / Joh. 3,34 / Joh. 7,14-17 u.v.a.</a:t>
            </a:r>
          </a:p>
          <a:p>
            <a:pPr lvl="1"/>
            <a:r>
              <a:rPr lang="de-AT" dirty="0"/>
              <a:t>Wort der Apostel:</a:t>
            </a:r>
          </a:p>
          <a:p>
            <a:pPr lvl="2"/>
            <a:r>
              <a:rPr lang="de-AT" dirty="0"/>
              <a:t>Paulus bezeugt, dass sein Wort inspiriert ist Gal. 1,11-12 / 1.Kor. 2,10.12.13</a:t>
            </a:r>
          </a:p>
          <a:p>
            <a:pPr lvl="2"/>
            <a:r>
              <a:rPr lang="de-AT" dirty="0"/>
              <a:t>Sein Wort hat allgemeine Gültigkeit 1.Kor. 1,1-2 / 4,17</a:t>
            </a:r>
          </a:p>
          <a:p>
            <a:pPr lvl="2"/>
            <a:r>
              <a:rPr lang="de-AT" dirty="0"/>
              <a:t>Er ist sich der Autorität seiner Lehre bewusst 2.Thess. 3,14</a:t>
            </a:r>
          </a:p>
          <a:p>
            <a:pPr lvl="2"/>
            <a:r>
              <a:rPr lang="de-AT" dirty="0"/>
              <a:t>Weiter Stellen: 1.Kor. 11,23 / 1.Kor. 14,37 / 2.Kor. 13,3 / 1.Thess. 2,13 / 1.Thess. 4,2.8.15 / 2.Thess. 3,6.12.14 / 1.Tim. 4,1  </a:t>
            </a:r>
            <a:endParaRPr lang="de-DE" dirty="0"/>
          </a:p>
          <a:p>
            <a:pPr lvl="2"/>
            <a:r>
              <a:rPr lang="de-AT" dirty="0"/>
              <a:t>Vgl. 1.Petr. 1,11+12 / 2.Petr. 3,1+2: „und des durch eure Apostel &lt;übermittelten&gt; Gebotes des Herrn“. Hier wird das durch die Apostel übermittelte Gebot der Botschaft der Propheten gleichgestellt. Vgl. 2.Petr. 3,15+16. </a:t>
            </a:r>
            <a:endParaRPr lang="de-DE" dirty="0"/>
          </a:p>
          <a:p>
            <a:pPr lvl="2"/>
            <a:r>
              <a:rPr lang="de-AT" dirty="0"/>
              <a:t>Judas 17: Die Worte der Apostel sind vorausgesagte Worte, d.h. Prophetie.  </a:t>
            </a:r>
          </a:p>
          <a:p>
            <a:r>
              <a:rPr lang="de-AT" dirty="0"/>
              <a:t>Offenbarung des Johannes ist letzte Etappe und Abschluss des Kanons Offb. 1,1.3.10-13 / 22,16 / 14,13 / 22,18+19 </a:t>
            </a:r>
            <a:endParaRPr lang="de-DE" dirty="0"/>
          </a:p>
          <a:p>
            <a:pPr lvl="2"/>
            <a:endParaRPr lang="de-DE" dirty="0"/>
          </a:p>
        </p:txBody>
      </p:sp>
    </p:spTree>
    <p:extLst>
      <p:ext uri="{BB962C8B-B14F-4D97-AF65-F5344CB8AC3E}">
        <p14:creationId xmlns:p14="http://schemas.microsoft.com/office/powerpoint/2010/main" val="5303797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4000" dirty="0"/>
              <a:t>Kanonisierung des NT</a:t>
            </a:r>
            <a:br>
              <a:rPr lang="de-AT" dirty="0"/>
            </a:br>
            <a:r>
              <a:rPr lang="de-AT" sz="3100" dirty="0"/>
              <a:t>Das äußere Zeugnis der Kanonizität des NT </a:t>
            </a:r>
            <a:endParaRPr lang="de-DE" sz="3100" dirty="0"/>
          </a:p>
        </p:txBody>
      </p:sp>
      <p:sp>
        <p:nvSpPr>
          <p:cNvPr id="3" name="Inhaltsplatzhalter 2"/>
          <p:cNvSpPr>
            <a:spLocks noGrp="1"/>
          </p:cNvSpPr>
          <p:nvPr>
            <p:ph idx="1"/>
          </p:nvPr>
        </p:nvSpPr>
        <p:spPr/>
        <p:txBody>
          <a:bodyPr/>
          <a:lstStyle/>
          <a:p>
            <a:r>
              <a:rPr lang="de-AT" dirty="0"/>
              <a:t>Kriterien zum äußeren Zeugnis der Kanonizität des NT</a:t>
            </a:r>
          </a:p>
          <a:p>
            <a:pPr lvl="1"/>
            <a:r>
              <a:rPr lang="de-AT" dirty="0"/>
              <a:t>Der Hl. Geist ist im Gläubigen, der ihm Erkenntnis gibt</a:t>
            </a:r>
          </a:p>
          <a:p>
            <a:pPr lvl="1"/>
            <a:r>
              <a:rPr lang="de-AT" dirty="0"/>
              <a:t>Die Gabe der Geisterunterscheidung </a:t>
            </a:r>
          </a:p>
          <a:p>
            <a:pPr lvl="1"/>
            <a:r>
              <a:rPr lang="de-AT" dirty="0"/>
              <a:t>Gott lenkt sogar Ungläubige wie er will </a:t>
            </a:r>
            <a:endParaRPr lang="de-DE" dirty="0"/>
          </a:p>
        </p:txBody>
      </p:sp>
    </p:spTree>
    <p:extLst>
      <p:ext uri="{BB962C8B-B14F-4D97-AF65-F5344CB8AC3E}">
        <p14:creationId xmlns:p14="http://schemas.microsoft.com/office/powerpoint/2010/main" val="4211876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1113</Words>
  <Application>Microsoft Office PowerPoint</Application>
  <PresentationFormat>Breitbild</PresentationFormat>
  <Paragraphs>114</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Century Gothic</vt:lpstr>
      <vt:lpstr>Wingdings 3</vt:lpstr>
      <vt:lpstr>Fetzen</vt:lpstr>
      <vt:lpstr>Kanonisierung der Bibel</vt:lpstr>
      <vt:lpstr>Einführung</vt:lpstr>
      <vt:lpstr>Begriff und Definition Der Begriff Kanon</vt:lpstr>
      <vt:lpstr>Begriff und Definition Kriterien zur Kanonizität</vt:lpstr>
      <vt:lpstr>Begriff und Definition Kriterien zur Kanonizität</vt:lpstr>
      <vt:lpstr>Die Kanonisierung des AT Das innere Zeugnis der Kanonizität des AT</vt:lpstr>
      <vt:lpstr>Die Kanonisierung des AT Das äußere Zeugnis der Kanonizität des AT</vt:lpstr>
      <vt:lpstr>Kanonisierung des NT Das innere Zeugnis der Kanonizität des NT </vt:lpstr>
      <vt:lpstr>Kanonisierung des NT Das äußere Zeugnis der Kanonizität des NT </vt:lpstr>
      <vt:lpstr>Kanonisierung des NT Das äußere Zeugnis der Kanonizität des NT </vt:lpstr>
      <vt:lpstr>Kanonisierung des NT Das äußere Zeugnis der Kanonizität des NT </vt:lpstr>
      <vt:lpstr>Kanonisierung des NT Das äußere Zeugnis der Kanonizität des NT </vt:lpstr>
      <vt:lpstr>Kanonisierung des NT Abgrenzungen des Kanons</vt:lpstr>
      <vt:lpstr>Kanonisierung des NT Abgrenzungen des Kanons</vt:lpstr>
      <vt:lpstr>Zusammenfassung</vt:lpstr>
      <vt:lpstr>Zusammenfassung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Richard Moosheer</dc:creator>
  <cp:lastModifiedBy>Richard Moosheer</cp:lastModifiedBy>
  <cp:revision>14</cp:revision>
  <dcterms:created xsi:type="dcterms:W3CDTF">2016-05-13T10:38:19Z</dcterms:created>
  <dcterms:modified xsi:type="dcterms:W3CDTF">2016-05-13T14:56:05Z</dcterms:modified>
</cp:coreProperties>
</file>